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26" r:id="rId2"/>
    <p:sldId id="319" r:id="rId3"/>
    <p:sldId id="323" r:id="rId4"/>
    <p:sldId id="324" r:id="rId5"/>
    <p:sldId id="325" r:id="rId6"/>
    <p:sldId id="258" r:id="rId7"/>
    <p:sldId id="261" r:id="rId8"/>
    <p:sldId id="262" r:id="rId9"/>
    <p:sldId id="296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90" r:id="rId21"/>
    <p:sldId id="291" r:id="rId22"/>
    <p:sldId id="292" r:id="rId23"/>
    <p:sldId id="308" r:id="rId24"/>
    <p:sldId id="321" r:id="rId25"/>
    <p:sldId id="309" r:id="rId26"/>
    <p:sldId id="310" r:id="rId27"/>
    <p:sldId id="311" r:id="rId28"/>
    <p:sldId id="312" r:id="rId29"/>
    <p:sldId id="313" r:id="rId30"/>
    <p:sldId id="295" r:id="rId31"/>
    <p:sldId id="2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598" autoAdjust="0"/>
  </p:normalViewPr>
  <p:slideViewPr>
    <p:cSldViewPr>
      <p:cViewPr>
        <p:scale>
          <a:sx n="84" d="100"/>
          <a:sy n="84" d="100"/>
        </p:scale>
        <p:origin x="-115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03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3367854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Выполнение слесарных и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электромонтажных работ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3239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Кернеры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2.4) изготавливают из инструментальной стали У7А. Твердость на длине рабочей части (15... 30 мм) должна быть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HRC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52... 57.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572000" y="2780928"/>
            <a:ext cx="248376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Рис. 2.4. Кернер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59046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2160240" cy="5013176"/>
          </a:xfrm>
          <a:prstGeom prst="rect">
            <a:avLst/>
          </a:prstGeom>
          <a:noFill/>
        </p:spPr>
      </p:pic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915816" y="5085184"/>
            <a:ext cx="62281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2.5. Кернер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Козловского: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корпус;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боек;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ударная головка;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втулка; 5,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пружины;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б, 11 -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ножки;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7,8 -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гайки; Р,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-сменные иглы;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12,14-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708920"/>
            <a:ext cx="91440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2.7. Автоматический механический кернер: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кернер;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.2 -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стержень;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3,5,6-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составные части кернера;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плоская пружина;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7, 11 -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пружины;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ударник; 9 -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заплечик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сухарь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064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83529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2.8. Электрический кернер: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1 - втулка; 2 - стержень; 3 - кернер; 4,7- пружины; 5 - катушка; б - ударник; 8 - корпус; 9 - электрическая цепь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780783"/>
            <a:ext cx="91440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2.9. Кернер специальный: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груза;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б-с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грузом;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подставка;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кернер;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стойка;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винт;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5 - ножки;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272808" cy="4968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Разметочные плиты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2.10) отливают из серого чугуна, их рабочие поверхности должны быть точно обработаны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Рис. 2.10. Разметочная плита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подставке;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столе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Призмы разметочные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2.11) изготавливают с одной и двумя призматическими выемками. По точности различают призмы нормальной и повышенной точности.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5719226"/>
            <a:ext cx="91440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2.11. Разметочные призмы: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односторонняя; тип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четырехсторонняя;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глубина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-образных пазов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18722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382560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разметке ступенчатых валов применяют призмы с винтовой опорой (рис. 2.12) и призмы с подвижными щечками, или регулируемые призмы (рис. 2.13).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5330825"/>
            <a:ext cx="442798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2.12. Призма с винтовой опорой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2060848"/>
            <a:ext cx="48600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3968" y="5445225"/>
            <a:ext cx="442798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2.13. Регулируемая призма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Угольники с полкой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2.14) применяют как для плоскостной, так и для пространственной разметки.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5361604"/>
            <a:ext cx="9144000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2.14. Угольник с полкой: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угольник;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б,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примеры использования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51845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Разметочные ящики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2.15) применяют для установки на них при разметке заготовок сложной формы</a:t>
            </a:r>
            <a:r>
              <a:rPr lang="ru-RU" sz="2400" dirty="0" smtClean="0"/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2.15. Разметочный ящик: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вид;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использования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Разметочные клинья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2.16) применяют при необходимости регулирования положения размечаемой заготовки по высоте в незначительных пределах.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31032" y="6143644"/>
            <a:ext cx="871296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2.16. Разметочный клин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Домкраты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(рис. 2.17) используют так же, как и регулируемые клинья для регулировки и выверки положения размечаемой заготовки по высоте, если деталь имеет достаточно большую массу.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5908631"/>
            <a:ext cx="871296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2.17. Домкраты с шаровой (а) и призматической (б) опорой для заготовки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504056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 слесарных и электромонтажных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выполнении электромонтажных и ремонтных</a:t>
            </a:r>
            <a:r>
              <a:rPr lang="en-US" dirty="0" smtClean="0"/>
              <a:t> </a:t>
            </a:r>
            <a:r>
              <a:rPr lang="ru-RU" dirty="0" smtClean="0"/>
              <a:t>работ приходиться выполнять различные операции</a:t>
            </a:r>
            <a:r>
              <a:rPr lang="en-US" dirty="0" smtClean="0"/>
              <a:t> </a:t>
            </a:r>
            <a:r>
              <a:rPr lang="ru-RU" dirty="0" smtClean="0"/>
              <a:t>по слесарному делу. А именно: сверлить отверстия,</a:t>
            </a:r>
            <a:r>
              <a:rPr lang="en-US" dirty="0" smtClean="0"/>
              <a:t> </a:t>
            </a:r>
            <a:r>
              <a:rPr lang="ru-RU" dirty="0" smtClean="0"/>
              <a:t>выполнять правку и </a:t>
            </a:r>
            <a:r>
              <a:rPr lang="ru-RU" dirty="0" err="1" smtClean="0"/>
              <a:t>гибку</a:t>
            </a:r>
            <a:r>
              <a:rPr lang="ru-RU" dirty="0" smtClean="0"/>
              <a:t> металла, нарезать</a:t>
            </a:r>
            <a:r>
              <a:rPr lang="en-US" dirty="0" smtClean="0"/>
              <a:t> </a:t>
            </a:r>
            <a:r>
              <a:rPr lang="ru-RU" dirty="0" smtClean="0"/>
              <a:t>различные резьбы.</a:t>
            </a:r>
          </a:p>
          <a:p>
            <a:r>
              <a:rPr lang="ru-RU" dirty="0" smtClean="0"/>
              <a:t> Электромонтажными работами называют мероприятия, которые выполняются при строительстве, реконструкции и ремонте зданий и относятся к монтажу электросетей, устройству и запуску электрооборудования.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51" t="7485" r="5244" b="10177"/>
          <a:stretch>
            <a:fillRect/>
          </a:stretch>
        </p:blipFill>
        <p:spPr>
          <a:xfrm>
            <a:off x="0" y="571500"/>
            <a:ext cx="9144001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387" t="8114" r="5684" b="9128"/>
          <a:stretch>
            <a:fillRect/>
          </a:stretch>
        </p:blipFill>
        <p:spPr>
          <a:xfrm>
            <a:off x="0" y="556054"/>
            <a:ext cx="9144000" cy="63019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529" t="7587" r="4708" b="7790"/>
          <a:stretch>
            <a:fillRect/>
          </a:stretch>
        </p:blipFill>
        <p:spPr>
          <a:xfrm>
            <a:off x="0" y="476672"/>
            <a:ext cx="9144000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того чтобы разметочные риски были четко видны на поверхности размечаемой заготовки, эту поверхность следует окрасить.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окрашивания размечаемых поверхностей используют: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раствор мела в воде с добавлением столярного клея, обеспечивающего надежное сцепление красящего состава с поверхностью размечаемой заготовки, и сиккатива, способствующего быстрому высыханию этого состава;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медный купорос, представляющий собой сернокислую медь и в результате происходящих химических реакций обеспечивающий образование на поверхности заготовки тонкого и прочного слоя меди;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быстросохнущие краски и эмали.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762000"/>
            <a:ext cx="8782050" cy="795338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990033"/>
                </a:solidFill>
                <a:latin typeface="Times New Roman" pitchFamily="18" charset="0"/>
              </a:rPr>
              <a:t>Инструменты для разметки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" y="3962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Чертилка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5113" y="5854505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Метрическая линейка</a:t>
            </a:r>
          </a:p>
        </p:txBody>
      </p:sp>
      <p:pic>
        <p:nvPicPr>
          <p:cNvPr id="34839" name="Picture 23" descr="сверл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52" y="1982259"/>
            <a:ext cx="304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1600200" y="3962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000000"/>
                </a:solidFill>
              </a:rPr>
              <a:t>Сверло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482847" y="387154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</a:rPr>
              <a:t>Шпильки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753682" y="355628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Угольник	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7467600" y="3962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Шаблон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7086600" y="6066472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Разметочный циркуль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12300" name="Picture 12" descr="C:\Documents and Settings\User\Мои документы\Интернат\инструмент\шпиль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19350"/>
            <a:ext cx="2066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инструменты для разметки по металл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08" r="81044" b="25085"/>
          <a:stretch>
            <a:fillRect/>
          </a:stretch>
        </p:blipFill>
        <p:spPr bwMode="auto">
          <a:xfrm>
            <a:off x="457200" y="2209800"/>
            <a:ext cx="933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инструменты для разметки по металл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75" t="6873" r="25339" b="78351"/>
          <a:stretch>
            <a:fillRect/>
          </a:stretch>
        </p:blipFill>
        <p:spPr bwMode="auto">
          <a:xfrm>
            <a:off x="108878" y="5264276"/>
            <a:ext cx="2527495" cy="37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у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60" y="2163605"/>
            <a:ext cx="2132844" cy="13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0045"/>
            <a:ext cx="1723536" cy="130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9582" y="4577305"/>
            <a:ext cx="4873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96" y="4456992"/>
            <a:ext cx="859208" cy="161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43300" y="6037295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Кернер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1029" name="Picture 5" descr="D:\интернат\инструмент\зубил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07" y="4900355"/>
            <a:ext cx="1526640" cy="95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559047" y="602045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</a:rPr>
              <a:t>Зубило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356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4823" grpId="0"/>
      <p:bldP spid="34823" grpId="1"/>
      <p:bldP spid="34824" grpId="0"/>
      <p:bldP spid="34824" grpId="1"/>
      <p:bldP spid="34842" grpId="0"/>
      <p:bldP spid="34842" grpId="1"/>
      <p:bldP spid="34843" grpId="0"/>
      <p:bldP spid="34843" grpId="1"/>
      <p:bldP spid="34845" grpId="0"/>
      <p:bldP spid="34845" grpId="1"/>
      <p:bldP spid="34846" grpId="0"/>
      <p:bldP spid="34846" grpId="1"/>
      <p:bldP spid="34847" grpId="0"/>
      <p:bldP spid="34847" grpId="1"/>
      <p:bldP spid="30" grpId="0"/>
      <p:bldP spid="30" grpId="1"/>
      <p:bldP spid="32" grpId="0"/>
      <p:bldP spid="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ПОВЕРХНОСТЕЙ ПОД РАЗМЕТКУ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Подготовительные работы при разметке включают в себя подготовку красителей, подготовку поверхностей к окрашиванию и непосредственно окрашивание.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Мел с добавлением столярного клея и сиккатива разводят до консистенции жидкой сметаны. Медный купорос растворяют в воде в соотношении 1:10 или используют твердый медный купорос, которым натирают поверхность размечаемой заготовки. Лаки и эмали применяют в готовом виде.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окраской размечаемую поверхность необходимо очистить от грязи, пыли, следов окалины и обезжирить.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Окрашивание выполняют, нанося состав на поверхность заготовки равномерно, тонким слоем. Для нанесения окрашивающего состава пользуются кистью и тампоном.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выполняют разметку. Вначале определяют базу, от которой будут наносится риски.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Риски при разметке обычно наносят в следующем порядке. Сначала все горизонтальные, затем вертикальные, после этого наклонные, и в последнюю очередь - окружности, дуги и закругления.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Убедившись в правильности разметки, все линии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накернивают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того, чтобы они не стерлись при обработке детали.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Керны должны быть неглубокими и разделяться разметочными рисками пополам.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Разметка производится несколькими способами: по чертежу, по шаблону, по образцу и по месту.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2254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выполнения приемов разметки.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Autofit/>
          </a:bodyPr>
          <a:lstStyle/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Слой окрашивающего состава, наносимого на поверхность заготовки, должен быть тонким, равномерным по толщине и полностью покрывать размечаемую поверхность.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При проведении риски точно совмещать линейку с исходными отметками на детали и плотно прижимать к заготовке.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Прежде чем провести риску, следует убедиться, что чертилка (циркуль) хорошо заточена.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 Риску проводить одним непрерывным движением чертилки вдоль линейки, не наносить риску дважды по одному и тому же месту, так как это приводит к ее раздвоению.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кернении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разметочных рисок: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убедиться в правильности заточки кернера, при необходимости заточить повторно;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кернение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производить легкими ударами молотка по кернеру так, чтобы глубина кернового углубления составляла примерно 0,5 мм.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линии больших окружностей диаметром более 15 мм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накернивают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равномерно в 6... 8 местах, дуги в сопряжениях следует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накернивать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меньшими промежутками между углублениями, чем на прямолинейных участках;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точки сопряжения и пересечения рисок необходимо обязательно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накернивать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отверстия или дуги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накернивают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глубже, чем риску, диаметр отверстия при этом должен быть равен приблизительно 1,0 мм.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разметке отверстия или дуги точно устанавливать раствор циркуля на требуемый размер, прочно фиксировать раствор циркуля прижимным винтом дуги циркуля. При проведении дуги циркуль слегка наклонять в сторону движения.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Если при сопряжении прямолинейных и криволинейных рисок они не совпали, размечаемое место детали закрасить заново и разметку повторить.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8. При разметке по шаблону (образцу) плотно прижимать его к детали, следить, чтобы он не сместился в процессе разметки.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 При разметке центра на торце цилиндрической детали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кернером-центроискателем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(колоколом) следить за установкой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центроискателя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строго по оси детали, точность разметки проверять раздвижным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центроискателем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57166"/>
            <a:ext cx="8286808" cy="5715040"/>
          </a:xfrm>
        </p:spPr>
        <p:txBody>
          <a:bodyPr>
            <a:noAutofit/>
          </a:bodyPr>
          <a:lstStyle/>
          <a:p>
            <a:pPr marL="300038" indent="55563" algn="just"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Основными операциями являются: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отрезка заготовки 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резание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опиливание 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сверление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развертывание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нарезание резьбы 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шабрение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шлифование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притирка </a:t>
            </a:r>
          </a:p>
          <a:p>
            <a:pPr marL="300038" indent="55563" algn="just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полирование.</a:t>
            </a:r>
            <a:endParaRPr lang="ru-RU" sz="3200" dirty="0">
              <a:latin typeface="Calibr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51967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611" t="7825" r="4612" b="10018"/>
          <a:stretch>
            <a:fillRect/>
          </a:stretch>
        </p:blipFill>
        <p:spPr>
          <a:xfrm>
            <a:off x="-1" y="692696"/>
            <a:ext cx="9101163" cy="616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 При разметке центра на торце цилиндрической детали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угольником-центроискателем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следить за плотным прилеганием полок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центроискателя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цилиндрической части детали.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11. При разметке центра отверстия детали с помощью раздвижного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центроискателя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следить за перпендикулярностью установки деревянного бруска с пластиной оси отверстия.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12. При разметке «от кромки» обработанной детали следует плотно прижимать полку угольника с широким основанием к кромке детали.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13. При разметке «от осевых линий» размеры отсчитывают от двух контрольных керновых углублений, расположенных на краях этих линий. </a:t>
            </a:r>
          </a:p>
          <a:p>
            <a:endParaRPr lang="ru-RU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358246" cy="6215106"/>
          </a:xfrm>
        </p:spPr>
        <p:txBody>
          <a:bodyPr>
            <a:noAutofit/>
          </a:bodyPr>
          <a:lstStyle/>
          <a:p>
            <a:pPr marL="300038" indent="55563" algn="just"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К </a:t>
            </a:r>
            <a:r>
              <a:rPr lang="ru-RU" sz="3200" b="1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вспомогательным операциям</a:t>
            </a: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 относятся: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разметка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</a:t>
            </a:r>
            <a:r>
              <a:rPr lang="ru-RU" sz="3200" dirty="0" err="1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кернение</a:t>
            </a:r>
            <a:endParaRPr lang="ru-RU" sz="3200" dirty="0" smtClean="0">
              <a:latin typeface="Calibri" pitchFamily="34" charset="0"/>
              <a:ea typeface="Calibri" panose="020F0502020204030204" pitchFamily="34" charset="0"/>
              <a:cs typeface="Aharoni" pitchFamily="2" charset="-79"/>
            </a:endParaRP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измерение</a:t>
            </a:r>
          </a:p>
          <a:p>
            <a:pPr marL="3556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закрепление обрабатываемой детали в приспособлении    или слесарных тисках 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правка 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гибка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клепка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пайка и лужение 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сварка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склеивание.</a:t>
            </a:r>
          </a:p>
          <a:p>
            <a:pPr marL="300038" indent="55563" algn="just">
              <a:spcAft>
                <a:spcPts val="0"/>
              </a:spcAft>
            </a:pPr>
            <a:endParaRPr lang="ru-RU" sz="3200" dirty="0">
              <a:latin typeface="Calibr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51967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8572560" cy="5786478"/>
          </a:xfrm>
        </p:spPr>
        <p:txBody>
          <a:bodyPr>
            <a:normAutofit/>
          </a:bodyPr>
          <a:lstStyle/>
          <a:p>
            <a:pPr marL="300038" indent="55563" algn="just">
              <a:spcAft>
                <a:spcPts val="0"/>
              </a:spcAft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К </a:t>
            </a:r>
            <a:r>
              <a:rPr lang="ru-RU" sz="3200" b="1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подготовительным</a:t>
            </a: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операциям относятся: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ознакомление с технической и технологической      документацией 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подбор соответствующего материала</a:t>
            </a:r>
          </a:p>
          <a:p>
            <a:pPr marL="300038" indent="55563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Calibri" panose="020F0502020204030204" pitchFamily="34" charset="0"/>
                <a:cs typeface="Aharoni" pitchFamily="2" charset="-79"/>
              </a:rPr>
              <a:t> подготовка рабочего места и инструментов, необходимых для выполнения операции.</a:t>
            </a:r>
            <a:endParaRPr lang="ru-RU" sz="3200" dirty="0">
              <a:latin typeface="Calibr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51967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1000108"/>
            <a:ext cx="9144000" cy="528637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Разметка - это операция по нанесению на поверхность заготовки линий (рисок), определяющих контуры изготавливаемой детали, являющаяся частью некоторых технологических операций.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зависимости от особенностей технологического процесса различают плоскостную и пространственную разметки.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Плоскостную разметку применяют при обработке листового материала и профильного проката, а также деталей, на которые разметочные риски наносят в одной плоскости.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Пространственная разметка - это нанесение рисок на поверхностях заготовки, связанных между собой взаимным расположением.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4"/>
            <a:ext cx="8229600" cy="6938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Инструменты, приспособления и материалы, применяемые при разметке</a:t>
            </a:r>
            <a:endParaRPr lang="ru-RU" sz="3100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53285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48645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2.1. Чертилки: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односторонняя с кольцом;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односторонняя с ручкой;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двусторонняя;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-двусторонняя с ручкой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052736"/>
            <a:ext cx="3491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Чертилки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являются наиболее простым инструментом для нанесения контура детали на поверхность заготовки и представляют собой стержень с заостренным концом рабочей части.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Рейсмас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используют для нанесения рисок на вертикальной плоскости заготовки (рис. 2.2).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779912" y="5301208"/>
            <a:ext cx="5364088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2.2. Рейсмас: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вертикальная масштабная линейка;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чертилка, закрепленная на вертикальной стойке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Разметочные циркули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применяют для нанесения дуг окружностей и деления отрезков и углов на равные части (рис. 2.3). 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6119337"/>
            <a:ext cx="9144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2.3. Циркуль разметочный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простой;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пружинный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9046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1468</Words>
  <Application>Microsoft Office PowerPoint</Application>
  <PresentationFormat>Экран (4:3)</PresentationFormat>
  <Paragraphs>145</Paragraphs>
  <Slides>31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Выполнение слесарных и электромонтажных работ </vt:lpstr>
      <vt:lpstr>        Виды слесарных и электромонтажных работ</vt:lpstr>
      <vt:lpstr>Слайд 3</vt:lpstr>
      <vt:lpstr>Слайд 4</vt:lpstr>
      <vt:lpstr>Слайд 5</vt:lpstr>
      <vt:lpstr>Слайд 6</vt:lpstr>
      <vt:lpstr>       Инструменты, приспособления и материалы, применяемые при разметке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ПОДГОТОВКА ПОВЕРХНОСТЕЙ ПОД РАЗМЕТКУ. </vt:lpstr>
      <vt:lpstr>Слайд 26</vt:lpstr>
      <vt:lpstr>Правила выполнения приемов разметки. </vt:lpstr>
      <vt:lpstr>Слайд 28</vt:lpstr>
      <vt:lpstr>Слайд 29</vt:lpstr>
      <vt:lpstr>Слайд 30</vt:lpstr>
      <vt:lpstr>Слайд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Пользователь Windows</cp:lastModifiedBy>
  <cp:revision>55</cp:revision>
  <dcterms:created xsi:type="dcterms:W3CDTF">2011-07-14T12:34:11Z</dcterms:created>
  <dcterms:modified xsi:type="dcterms:W3CDTF">2023-01-10T16:11:36Z</dcterms:modified>
</cp:coreProperties>
</file>